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73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8" d="100"/>
          <a:sy n="88" d="100"/>
        </p:scale>
        <p:origin x="40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40756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09137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17051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79028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0668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6260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09341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38404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99676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16898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05816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4ECAD-98D5-4096-9C8F-19229EEDC049}" type="datetimeFigureOut">
              <a:rPr lang="tr-TR" smtClean="0"/>
              <a:t>5.01.2020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DD71D-AB9F-4477-974C-B8995AEA889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3435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altor.com/apartments/Brooklyn_NY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56294"/>
          </a:xfrm>
        </p:spPr>
        <p:txBody>
          <a:bodyPr/>
          <a:lstStyle/>
          <a:p>
            <a:r>
              <a:rPr lang="tr-TR" dirty="0" err="1"/>
              <a:t>Coursera</a:t>
            </a:r>
            <a:r>
              <a:rPr lang="tr-TR" dirty="0"/>
              <a:t> </a:t>
            </a:r>
            <a:r>
              <a:rPr lang="tr-TR" dirty="0" err="1"/>
              <a:t>Capstone</a:t>
            </a:r>
            <a:r>
              <a:rPr lang="tr-TR" dirty="0"/>
              <a:t> </a:t>
            </a:r>
            <a:r>
              <a:rPr lang="tr-TR" dirty="0" err="1"/>
              <a:t>project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4291244"/>
            <a:ext cx="9144000" cy="966555"/>
          </a:xfrm>
        </p:spPr>
        <p:txBody>
          <a:bodyPr/>
          <a:lstStyle/>
          <a:p>
            <a:r>
              <a:rPr lang="tr-TR" dirty="0" smtClean="0"/>
              <a:t>RIZA YILDIRIM</a:t>
            </a:r>
          </a:p>
          <a:p>
            <a:r>
              <a:rPr lang="tr-TR" dirty="0" err="1" smtClean="0"/>
              <a:t>January</a:t>
            </a:r>
            <a:r>
              <a:rPr lang="tr-TR" dirty="0" smtClean="0"/>
              <a:t> 2020</a:t>
            </a:r>
            <a:endParaRPr lang="tr-TR" dirty="0"/>
          </a:p>
        </p:txBody>
      </p:sp>
      <p:sp>
        <p:nvSpPr>
          <p:cNvPr id="4" name="Unvan 1"/>
          <p:cNvSpPr txBox="1">
            <a:spLocks/>
          </p:cNvSpPr>
          <p:nvPr/>
        </p:nvSpPr>
        <p:spPr>
          <a:xfrm>
            <a:off x="1524000" y="2178657"/>
            <a:ext cx="9144000" cy="10562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Coursera IBM Data Science Certification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91863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Rental Price Statistics </a:t>
            </a:r>
            <a:r>
              <a:rPr lang="tr-TR" dirty="0" smtClean="0"/>
              <a:t>BR</a:t>
            </a:r>
            <a:r>
              <a:rPr lang="en-US" dirty="0" smtClean="0"/>
              <a:t> </a:t>
            </a:r>
            <a:r>
              <a:rPr lang="en-US" dirty="0"/>
              <a:t>Apartments</a:t>
            </a:r>
            <a:br>
              <a:rPr lang="en-US" dirty="0"/>
            </a:br>
            <a:r>
              <a:rPr lang="en-US" sz="2400" dirty="0"/>
              <a:t>Budget </a:t>
            </a:r>
            <a:r>
              <a:rPr lang="en-US" sz="2400" dirty="0" smtClean="0"/>
              <a:t>US</a:t>
            </a:r>
            <a:r>
              <a:rPr lang="tr-TR" sz="2400" dirty="0" smtClean="0"/>
              <a:t>5</a:t>
            </a:r>
            <a:r>
              <a:rPr lang="en-US" sz="2400" dirty="0" smtClean="0"/>
              <a:t>000/month </a:t>
            </a:r>
            <a:r>
              <a:rPr lang="en-US" sz="2400" dirty="0"/>
              <a:t>is around the mean</a:t>
            </a:r>
            <a:endParaRPr lang="tr-TR" dirty="0"/>
          </a:p>
        </p:txBody>
      </p:sp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631"/>
          <a:stretch/>
        </p:blipFill>
        <p:spPr>
          <a:xfrm>
            <a:off x="657225" y="2290354"/>
            <a:ext cx="5438775" cy="3570626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544" y="2293868"/>
            <a:ext cx="5457825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41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BR</a:t>
            </a:r>
            <a:r>
              <a:rPr lang="en-US" dirty="0" smtClean="0"/>
              <a:t> </a:t>
            </a:r>
            <a:r>
              <a:rPr lang="en-US" dirty="0" err="1" smtClean="0"/>
              <a:t>ap</a:t>
            </a:r>
            <a:r>
              <a:rPr lang="tr-TR" dirty="0" err="1" smtClean="0"/>
              <a:t>artment</a:t>
            </a:r>
            <a:r>
              <a:rPr lang="en-US" dirty="0" smtClean="0"/>
              <a:t>s</a:t>
            </a:r>
            <a:r>
              <a:rPr lang="tr-TR" dirty="0" smtClean="0"/>
              <a:t>’</a:t>
            </a:r>
            <a:r>
              <a:rPr lang="en-US" dirty="0" smtClean="0"/>
              <a:t> </a:t>
            </a:r>
            <a:r>
              <a:rPr lang="en-US" dirty="0"/>
              <a:t>venue clusters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89742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727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BR</a:t>
            </a:r>
            <a:r>
              <a:rPr lang="en-US" dirty="0" smtClean="0"/>
              <a:t> </a:t>
            </a:r>
            <a:r>
              <a:rPr lang="en-US" dirty="0" err="1" smtClean="0"/>
              <a:t>ap</a:t>
            </a:r>
            <a:r>
              <a:rPr lang="tr-TR" dirty="0" err="1" smtClean="0"/>
              <a:t>artment</a:t>
            </a:r>
            <a:r>
              <a:rPr lang="en-US" dirty="0" smtClean="0"/>
              <a:t>s </a:t>
            </a:r>
            <a:r>
              <a:rPr lang="en-US" dirty="0"/>
              <a:t>for rent with venue clusters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77876"/>
            <a:ext cx="893055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97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Venues</a:t>
            </a:r>
            <a:r>
              <a:rPr lang="tr-TR" dirty="0"/>
              <a:t> of </a:t>
            </a:r>
            <a:r>
              <a:rPr lang="tr-TR" dirty="0" err="1"/>
              <a:t>cluster</a:t>
            </a:r>
            <a:r>
              <a:rPr lang="tr-TR" dirty="0"/>
              <a:t> </a:t>
            </a:r>
            <a:r>
              <a:rPr lang="tr-TR" dirty="0" smtClean="0"/>
              <a:t>0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921459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468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Brooklyn</a:t>
            </a:r>
            <a:r>
              <a:rPr lang="tr-TR" dirty="0" smtClean="0"/>
              <a:t> </a:t>
            </a:r>
            <a:r>
              <a:rPr lang="tr-TR" dirty="0" err="1"/>
              <a:t>subway</a:t>
            </a:r>
            <a:r>
              <a:rPr lang="tr-TR" dirty="0"/>
              <a:t> </a:t>
            </a:r>
            <a:r>
              <a:rPr lang="tr-TR" dirty="0" err="1"/>
              <a:t>stations</a:t>
            </a:r>
            <a:r>
              <a:rPr lang="tr-TR" dirty="0"/>
              <a:t> </a:t>
            </a:r>
            <a:r>
              <a:rPr lang="tr-TR" dirty="0" err="1"/>
              <a:t>geodata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705000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95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Apartment</a:t>
            </a:r>
            <a:r>
              <a:rPr lang="tr-TR" dirty="0"/>
              <a:t> </a:t>
            </a:r>
            <a:r>
              <a:rPr lang="tr-TR" dirty="0" err="1"/>
              <a:t>Selection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3091543"/>
            <a:ext cx="10515600" cy="30854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I </a:t>
            </a:r>
            <a:r>
              <a:rPr lang="en-US" sz="2400" dirty="0"/>
              <a:t>was able to explore all possibilities since the </a:t>
            </a:r>
            <a:r>
              <a:rPr lang="en-US" sz="2400" dirty="0" smtClean="0"/>
              <a:t>popups</a:t>
            </a:r>
            <a:r>
              <a:rPr lang="tr-TR" sz="2400" dirty="0" smtClean="0"/>
              <a:t> </a:t>
            </a:r>
            <a:r>
              <a:rPr lang="en-US" sz="2400" dirty="0" smtClean="0"/>
              <a:t>provide </a:t>
            </a:r>
            <a:r>
              <a:rPr lang="en-US" sz="2400" dirty="0"/>
              <a:t>the information needed for a </a:t>
            </a:r>
            <a:r>
              <a:rPr lang="en-US" sz="2400" dirty="0" smtClean="0"/>
              <a:t>good</a:t>
            </a:r>
            <a:r>
              <a:rPr lang="tr-TR" sz="2400" dirty="0" smtClean="0"/>
              <a:t> </a:t>
            </a:r>
            <a:r>
              <a:rPr lang="en-US" sz="2400" dirty="0" smtClean="0"/>
              <a:t>decision</a:t>
            </a:r>
            <a:r>
              <a:rPr lang="en-US" sz="24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Apartment 1 </a:t>
            </a:r>
            <a:r>
              <a:rPr lang="tr-TR" sz="2400" dirty="0" err="1" smtClean="0"/>
              <a:t>and</a:t>
            </a:r>
            <a:r>
              <a:rPr lang="tr-TR" sz="2400" dirty="0" smtClean="0"/>
              <a:t> 2 </a:t>
            </a:r>
            <a:r>
              <a:rPr lang="en-US" sz="2400" dirty="0" smtClean="0"/>
              <a:t>rent </a:t>
            </a:r>
            <a:r>
              <a:rPr lang="en-US" sz="2400" dirty="0"/>
              <a:t>cost is </a:t>
            </a:r>
            <a:r>
              <a:rPr lang="tr-TR" sz="2400" dirty="0" smtClean="0"/>
              <a:t>3445$ </a:t>
            </a:r>
            <a:r>
              <a:rPr lang="tr-TR" sz="2400" dirty="0" err="1" smtClean="0"/>
              <a:t>and</a:t>
            </a:r>
            <a:r>
              <a:rPr lang="tr-TR" sz="2400" dirty="0" smtClean="0"/>
              <a:t> 3440$</a:t>
            </a:r>
            <a:r>
              <a:rPr lang="en-US" sz="2400" dirty="0" smtClean="0"/>
              <a:t>. Venues </a:t>
            </a:r>
            <a:r>
              <a:rPr lang="en-US" sz="2400" dirty="0"/>
              <a:t>for this </a:t>
            </a:r>
            <a:r>
              <a:rPr lang="en-US" sz="2400" dirty="0" err="1" smtClean="0"/>
              <a:t>ap</a:t>
            </a:r>
            <a:r>
              <a:rPr lang="tr-TR" sz="2400" dirty="0" err="1" smtClean="0"/>
              <a:t>artments</a:t>
            </a:r>
            <a:r>
              <a:rPr lang="en-US" sz="2400" dirty="0" smtClean="0"/>
              <a:t> </a:t>
            </a:r>
            <a:r>
              <a:rPr lang="en-US" sz="2400" dirty="0"/>
              <a:t>are as of Cluster </a:t>
            </a:r>
            <a:r>
              <a:rPr lang="tr-TR" sz="2400" dirty="0" smtClean="0"/>
              <a:t>0</a:t>
            </a:r>
            <a:r>
              <a:rPr lang="en-US" sz="2400" dirty="0" smtClean="0"/>
              <a:t> </a:t>
            </a:r>
            <a:r>
              <a:rPr lang="en-US" sz="2400" dirty="0"/>
              <a:t>and it is located in a fine district in </a:t>
            </a:r>
            <a:r>
              <a:rPr lang="en-US" sz="2400" dirty="0" smtClean="0"/>
              <a:t>the</a:t>
            </a:r>
            <a:r>
              <a:rPr lang="tr-TR" sz="2400" dirty="0" smtClean="0"/>
              <a:t> West </a:t>
            </a:r>
            <a:r>
              <a:rPr lang="tr-TR" sz="2400" dirty="0" err="1"/>
              <a:t>side</a:t>
            </a:r>
            <a:r>
              <a:rPr lang="tr-TR" sz="2400" dirty="0"/>
              <a:t> of </a:t>
            </a:r>
            <a:r>
              <a:rPr lang="tr-TR" sz="2400" dirty="0" err="1" smtClean="0"/>
              <a:t>Brooklyn</a:t>
            </a:r>
            <a:r>
              <a:rPr lang="tr-TR" sz="2400" dirty="0" smtClean="0"/>
              <a:t>.</a:t>
            </a:r>
            <a:endParaRPr lang="tr-TR" sz="2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Based </a:t>
            </a:r>
            <a:r>
              <a:rPr lang="en-US" sz="2400" dirty="0"/>
              <a:t>on current </a:t>
            </a:r>
            <a:r>
              <a:rPr lang="tr-TR" sz="2400" dirty="0" err="1" smtClean="0"/>
              <a:t>Istanbul</a:t>
            </a:r>
            <a:r>
              <a:rPr lang="en-US" sz="2400" dirty="0" smtClean="0"/>
              <a:t> </a:t>
            </a:r>
            <a:r>
              <a:rPr lang="en-US" sz="2400" dirty="0"/>
              <a:t>venues, I feel that Cluster </a:t>
            </a:r>
            <a:r>
              <a:rPr lang="tr-TR" sz="2400" dirty="0" smtClean="0"/>
              <a:t>0</a:t>
            </a:r>
            <a:r>
              <a:rPr lang="en-US" sz="2400" dirty="0" smtClean="0"/>
              <a:t> </a:t>
            </a:r>
            <a:r>
              <a:rPr lang="en-US" sz="2400" dirty="0"/>
              <a:t>type of venues is a </a:t>
            </a:r>
            <a:r>
              <a:rPr lang="en-US" sz="2400" dirty="0" smtClean="0"/>
              <a:t>closer</a:t>
            </a:r>
            <a:r>
              <a:rPr lang="tr-TR" sz="2400" dirty="0" smtClean="0"/>
              <a:t> </a:t>
            </a:r>
            <a:r>
              <a:rPr lang="en-US" sz="2400" dirty="0" smtClean="0"/>
              <a:t>resemblance </a:t>
            </a:r>
            <a:r>
              <a:rPr lang="en-US" sz="2400" dirty="0"/>
              <a:t>to my current place. 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3448822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 smtClean="0"/>
              <a:t>544 </a:t>
            </a:r>
            <a:r>
              <a:rPr lang="tr-TR" b="1" dirty="0" err="1" smtClean="0"/>
              <a:t>Union</a:t>
            </a:r>
            <a:r>
              <a:rPr lang="en-US" dirty="0" smtClean="0"/>
              <a:t> </a:t>
            </a:r>
            <a:r>
              <a:rPr lang="en-US" dirty="0"/>
              <a:t>in Cluster </a:t>
            </a:r>
            <a:r>
              <a:rPr lang="tr-TR" dirty="0" smtClean="0"/>
              <a:t>0</a:t>
            </a:r>
            <a:r>
              <a:rPr lang="en-US" dirty="0" smtClean="0"/>
              <a:t> </a:t>
            </a:r>
            <a:r>
              <a:rPr lang="en-US" dirty="0"/>
              <a:t>near future home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95590"/>
            <a:ext cx="99220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407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Discussion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2542903"/>
            <a:ext cx="10515600" cy="363406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In </a:t>
            </a:r>
            <a:r>
              <a:rPr lang="en-US" sz="2400" dirty="0"/>
              <a:t>general, I am positively impressed with the </a:t>
            </a:r>
            <a:r>
              <a:rPr lang="en-US" sz="2400" dirty="0" smtClean="0"/>
              <a:t>overall</a:t>
            </a:r>
            <a:r>
              <a:rPr lang="tr-TR" sz="2400" dirty="0" smtClean="0"/>
              <a:t> </a:t>
            </a:r>
            <a:r>
              <a:rPr lang="en-US" sz="2400" dirty="0" smtClean="0"/>
              <a:t>organization</a:t>
            </a:r>
            <a:r>
              <a:rPr lang="en-US" sz="2400" dirty="0"/>
              <a:t>, content and </a:t>
            </a:r>
            <a:r>
              <a:rPr lang="en-US" sz="2400" dirty="0" smtClean="0"/>
              <a:t>lab</a:t>
            </a:r>
            <a:r>
              <a:rPr lang="tr-TR" sz="2400" dirty="0" smtClean="0"/>
              <a:t> </a:t>
            </a:r>
            <a:r>
              <a:rPr lang="en-US" sz="2400" dirty="0" smtClean="0"/>
              <a:t>works </a:t>
            </a:r>
            <a:r>
              <a:rPr lang="en-US" sz="2400" dirty="0"/>
              <a:t>presented </a:t>
            </a:r>
            <a:r>
              <a:rPr lang="en-US" sz="2400" dirty="0" smtClean="0"/>
              <a:t>during</a:t>
            </a:r>
            <a:r>
              <a:rPr lang="tr-TR" sz="2400" dirty="0" smtClean="0"/>
              <a:t> </a:t>
            </a:r>
            <a:r>
              <a:rPr lang="tr-TR" sz="2400" dirty="0" err="1" smtClean="0"/>
              <a:t>the</a:t>
            </a:r>
            <a:r>
              <a:rPr lang="tr-TR" sz="2400" dirty="0" smtClean="0"/>
              <a:t> </a:t>
            </a:r>
            <a:r>
              <a:rPr lang="tr-TR" sz="2400" dirty="0" err="1"/>
              <a:t>Coursera</a:t>
            </a:r>
            <a:r>
              <a:rPr lang="tr-TR" sz="2400" dirty="0"/>
              <a:t> IBM </a:t>
            </a:r>
            <a:r>
              <a:rPr lang="tr-TR" sz="2400" dirty="0" err="1"/>
              <a:t>Certification</a:t>
            </a:r>
            <a:r>
              <a:rPr lang="tr-TR" sz="2400" dirty="0"/>
              <a:t> Course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I </a:t>
            </a:r>
            <a:r>
              <a:rPr lang="en-US" sz="2400" dirty="0"/>
              <a:t>feel this Capstone project presented me a </a:t>
            </a:r>
            <a:r>
              <a:rPr lang="en-US" sz="2400" dirty="0" smtClean="0"/>
              <a:t>great</a:t>
            </a:r>
            <a:r>
              <a:rPr lang="tr-TR" sz="2400" dirty="0" smtClean="0"/>
              <a:t> </a:t>
            </a:r>
            <a:r>
              <a:rPr lang="en-US" sz="2400" dirty="0" smtClean="0"/>
              <a:t>opportunity </a:t>
            </a:r>
            <a:r>
              <a:rPr lang="en-US" sz="2400" dirty="0"/>
              <a:t>to practice </a:t>
            </a:r>
            <a:r>
              <a:rPr lang="en-US" sz="2400" dirty="0" smtClean="0"/>
              <a:t>and</a:t>
            </a:r>
            <a:r>
              <a:rPr lang="tr-TR" sz="2400" dirty="0" smtClean="0"/>
              <a:t> </a:t>
            </a:r>
            <a:r>
              <a:rPr lang="en-US" sz="2400" dirty="0" smtClean="0"/>
              <a:t>apply </a:t>
            </a:r>
            <a:r>
              <a:rPr lang="en-US" sz="2400" dirty="0"/>
              <a:t>the Data </a:t>
            </a:r>
            <a:r>
              <a:rPr lang="en-US" sz="2400" dirty="0" smtClean="0"/>
              <a:t>Science</a:t>
            </a:r>
            <a:r>
              <a:rPr lang="tr-TR" sz="2400" dirty="0" smtClean="0"/>
              <a:t> </a:t>
            </a:r>
            <a:r>
              <a:rPr lang="tr-TR" sz="2400" dirty="0" err="1" smtClean="0"/>
              <a:t>tools</a:t>
            </a:r>
            <a:r>
              <a:rPr lang="tr-TR" sz="2400" dirty="0" smtClean="0"/>
              <a:t> </a:t>
            </a:r>
            <a:r>
              <a:rPr lang="tr-TR" sz="2400" dirty="0" err="1"/>
              <a:t>and</a:t>
            </a:r>
            <a:r>
              <a:rPr lang="tr-TR" sz="2400" dirty="0"/>
              <a:t> </a:t>
            </a:r>
            <a:r>
              <a:rPr lang="tr-TR" sz="2400" dirty="0" err="1"/>
              <a:t>methodologies</a:t>
            </a:r>
            <a:r>
              <a:rPr lang="tr-TR" sz="2400" dirty="0"/>
              <a:t> </a:t>
            </a:r>
            <a:r>
              <a:rPr lang="tr-TR" sz="2400" dirty="0" err="1"/>
              <a:t>learned</a:t>
            </a:r>
            <a:r>
              <a:rPr lang="tr-TR" sz="24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I </a:t>
            </a:r>
            <a:r>
              <a:rPr lang="en-US" sz="2400" dirty="0"/>
              <a:t>have created a good project that I can present as </a:t>
            </a:r>
            <a:r>
              <a:rPr lang="en-US" sz="2400" dirty="0" smtClean="0"/>
              <a:t>an</a:t>
            </a:r>
            <a:r>
              <a:rPr lang="tr-TR" sz="2400" dirty="0" smtClean="0"/>
              <a:t> </a:t>
            </a:r>
            <a:r>
              <a:rPr lang="en-US" sz="2400" dirty="0" smtClean="0"/>
              <a:t>example </a:t>
            </a:r>
            <a:r>
              <a:rPr lang="en-US" sz="2400" dirty="0"/>
              <a:t>to </a:t>
            </a:r>
            <a:r>
              <a:rPr lang="en-US" sz="2400" dirty="0" smtClean="0"/>
              <a:t>Show</a:t>
            </a:r>
            <a:r>
              <a:rPr lang="tr-TR" sz="2400" dirty="0" smtClean="0"/>
              <a:t> </a:t>
            </a:r>
            <a:r>
              <a:rPr lang="en-US" sz="2400" dirty="0" smtClean="0"/>
              <a:t>my </a:t>
            </a:r>
            <a:r>
              <a:rPr lang="en-US" sz="2400" dirty="0"/>
              <a:t>potential.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I </a:t>
            </a:r>
            <a:r>
              <a:rPr lang="en-US" sz="2400" dirty="0"/>
              <a:t>feel I have acquired a good starting point to </a:t>
            </a:r>
            <a:r>
              <a:rPr lang="en-US" sz="2400" dirty="0" smtClean="0"/>
              <a:t>become</a:t>
            </a:r>
            <a:r>
              <a:rPr lang="tr-TR" sz="2400" dirty="0" smtClean="0"/>
              <a:t> </a:t>
            </a:r>
            <a:r>
              <a:rPr lang="en-US" sz="2400" dirty="0" smtClean="0"/>
              <a:t>a Professional</a:t>
            </a:r>
            <a:r>
              <a:rPr lang="tr-TR" sz="2400" dirty="0" smtClean="0"/>
              <a:t> </a:t>
            </a:r>
            <a:r>
              <a:rPr lang="en-US" sz="2400" dirty="0" smtClean="0"/>
              <a:t>Data </a:t>
            </a:r>
            <a:r>
              <a:rPr lang="en-US" sz="2400" dirty="0"/>
              <a:t>Scientist and I will </a:t>
            </a:r>
            <a:r>
              <a:rPr lang="en-US" sz="2400" dirty="0" smtClean="0"/>
              <a:t>continue</a:t>
            </a:r>
            <a:r>
              <a:rPr lang="tr-TR" sz="2400" dirty="0" smtClean="0"/>
              <a:t> </a:t>
            </a:r>
            <a:r>
              <a:rPr lang="en-US" sz="2400" dirty="0" smtClean="0"/>
              <a:t>exploring </a:t>
            </a:r>
            <a:r>
              <a:rPr lang="en-US" sz="2400" dirty="0"/>
              <a:t>to creating examples </a:t>
            </a:r>
            <a:r>
              <a:rPr lang="en-US" sz="2400" dirty="0" smtClean="0"/>
              <a:t>of</a:t>
            </a:r>
            <a:r>
              <a:rPr lang="tr-TR" sz="2400" dirty="0" smtClean="0"/>
              <a:t> </a:t>
            </a:r>
            <a:r>
              <a:rPr lang="en-US" sz="2400" dirty="0" smtClean="0"/>
              <a:t>practical </a:t>
            </a:r>
            <a:r>
              <a:rPr lang="en-US" sz="2400" dirty="0"/>
              <a:t>cases.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2120515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Conclusions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2403567"/>
            <a:ext cx="10515600" cy="377339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I feel rewarded with the efforts, time and money spent. I</a:t>
            </a:r>
            <a:r>
              <a:rPr lang="tr-TR" sz="2400" dirty="0" smtClean="0"/>
              <a:t> </a:t>
            </a:r>
            <a:r>
              <a:rPr lang="en-US" sz="2400" dirty="0" smtClean="0"/>
              <a:t>believe this course with all the</a:t>
            </a:r>
            <a:r>
              <a:rPr lang="tr-TR" sz="2400" dirty="0" smtClean="0"/>
              <a:t> </a:t>
            </a:r>
            <a:r>
              <a:rPr lang="en-US" sz="2400" dirty="0" smtClean="0"/>
              <a:t>topics covered is well worthy</a:t>
            </a:r>
            <a:r>
              <a:rPr lang="tr-TR" sz="2400" dirty="0" smtClean="0"/>
              <a:t> of </a:t>
            </a:r>
            <a:r>
              <a:rPr lang="tr-TR" sz="2400" dirty="0" err="1" smtClean="0"/>
              <a:t>appreciation</a:t>
            </a:r>
            <a:r>
              <a:rPr lang="tr-TR" sz="2400" dirty="0" smtClean="0"/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This project has shown me a practical application to resolve</a:t>
            </a:r>
            <a:r>
              <a:rPr lang="tr-TR" sz="2400" dirty="0" smtClean="0"/>
              <a:t> </a:t>
            </a:r>
            <a:r>
              <a:rPr lang="en-US" sz="2400" dirty="0" smtClean="0"/>
              <a:t>a real situation</a:t>
            </a:r>
            <a:r>
              <a:rPr lang="tr-TR" sz="2400" dirty="0" smtClean="0"/>
              <a:t> </a:t>
            </a:r>
            <a:r>
              <a:rPr lang="en-US" sz="2400" dirty="0" smtClean="0"/>
              <a:t>that has impacting personal and financial</a:t>
            </a:r>
            <a:r>
              <a:rPr lang="tr-TR" sz="2400" dirty="0" smtClean="0"/>
              <a:t> </a:t>
            </a:r>
            <a:r>
              <a:rPr lang="en-US" sz="2400" dirty="0" smtClean="0"/>
              <a:t>impact using Data Science tools.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The mapping with Folium is a very powerful technique to</a:t>
            </a:r>
            <a:r>
              <a:rPr lang="tr-TR" sz="2400" dirty="0" smtClean="0"/>
              <a:t> </a:t>
            </a:r>
            <a:r>
              <a:rPr lang="en-US" sz="2400" dirty="0" smtClean="0"/>
              <a:t>consolidate</a:t>
            </a:r>
            <a:r>
              <a:rPr lang="tr-TR" sz="2400" dirty="0" smtClean="0"/>
              <a:t> </a:t>
            </a:r>
            <a:r>
              <a:rPr lang="en-US" sz="2400" dirty="0" smtClean="0"/>
              <a:t>information and make the analysis and decision</a:t>
            </a:r>
            <a:r>
              <a:rPr lang="tr-TR" sz="2400" dirty="0" smtClean="0"/>
              <a:t> </a:t>
            </a:r>
            <a:r>
              <a:rPr lang="en-US" sz="2400" dirty="0" smtClean="0"/>
              <a:t>thoroughly and with</a:t>
            </a:r>
            <a:r>
              <a:rPr lang="tr-TR" sz="2400" dirty="0" smtClean="0"/>
              <a:t> </a:t>
            </a:r>
            <a:r>
              <a:rPr lang="en-US" sz="2400" dirty="0" smtClean="0"/>
              <a:t>confidence. I would recommend for</a:t>
            </a:r>
            <a:r>
              <a:rPr lang="tr-TR" sz="2400" dirty="0" smtClean="0"/>
              <a:t> </a:t>
            </a:r>
            <a:r>
              <a:rPr lang="tr-TR" sz="2400" dirty="0" err="1" smtClean="0"/>
              <a:t>use</a:t>
            </a:r>
            <a:r>
              <a:rPr lang="tr-TR" sz="2400" dirty="0" smtClean="0"/>
              <a:t> in </a:t>
            </a:r>
            <a:r>
              <a:rPr lang="tr-TR" sz="2400" dirty="0" err="1" smtClean="0"/>
              <a:t>similar</a:t>
            </a:r>
            <a:r>
              <a:rPr lang="tr-TR" sz="2400" dirty="0" smtClean="0"/>
              <a:t> </a:t>
            </a:r>
            <a:r>
              <a:rPr lang="tr-TR" sz="2400" dirty="0" err="1" smtClean="0"/>
              <a:t>situations</a:t>
            </a:r>
            <a:r>
              <a:rPr lang="tr-TR" sz="2400" dirty="0" smtClean="0"/>
              <a:t>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smtClean="0"/>
              <a:t>One must keep abreast of new tools for DS that continue</a:t>
            </a:r>
            <a:r>
              <a:rPr lang="tr-TR" sz="2400" dirty="0" smtClean="0"/>
              <a:t> </a:t>
            </a:r>
            <a:r>
              <a:rPr lang="en-US" sz="2400" dirty="0" smtClean="0"/>
              <a:t>to appear for</a:t>
            </a:r>
            <a:r>
              <a:rPr lang="tr-TR" sz="2400" dirty="0" smtClean="0"/>
              <a:t> </a:t>
            </a:r>
            <a:r>
              <a:rPr lang="en-US" sz="2400" dirty="0" smtClean="0"/>
              <a:t>application in several business fields.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2830408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Report Content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2989689"/>
            <a:ext cx="10515600" cy="31872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dirty="0"/>
              <a:t>1. </a:t>
            </a:r>
            <a:r>
              <a:rPr lang="tr-TR" dirty="0" err="1"/>
              <a:t>Introduction</a:t>
            </a:r>
            <a:r>
              <a:rPr lang="tr-TR" dirty="0"/>
              <a:t> </a:t>
            </a:r>
            <a:r>
              <a:rPr lang="tr-TR" dirty="0" err="1"/>
              <a:t>Section</a:t>
            </a:r>
            <a:r>
              <a:rPr lang="tr-TR" dirty="0"/>
              <a:t> :</a:t>
            </a:r>
          </a:p>
          <a:p>
            <a:pPr marL="0" indent="0">
              <a:buNone/>
            </a:pPr>
            <a:r>
              <a:rPr lang="tr-TR" dirty="0" smtClean="0"/>
              <a:t>2</a:t>
            </a:r>
            <a:r>
              <a:rPr lang="tr-TR" dirty="0"/>
              <a:t>. Data </a:t>
            </a:r>
            <a:r>
              <a:rPr lang="tr-TR" dirty="0" err="1"/>
              <a:t>Section</a:t>
            </a:r>
            <a:r>
              <a:rPr lang="tr-TR" dirty="0"/>
              <a:t>:</a:t>
            </a:r>
          </a:p>
          <a:p>
            <a:pPr marL="0" indent="0">
              <a:buNone/>
            </a:pPr>
            <a:r>
              <a:rPr lang="tr-TR" dirty="0" smtClean="0"/>
              <a:t>3</a:t>
            </a:r>
            <a:r>
              <a:rPr lang="tr-TR" dirty="0"/>
              <a:t>. </a:t>
            </a:r>
            <a:r>
              <a:rPr lang="tr-TR" dirty="0" err="1"/>
              <a:t>Methodology</a:t>
            </a:r>
            <a:r>
              <a:rPr lang="tr-TR" dirty="0"/>
              <a:t> </a:t>
            </a:r>
            <a:r>
              <a:rPr lang="tr-TR" dirty="0" err="1"/>
              <a:t>section</a:t>
            </a:r>
            <a:r>
              <a:rPr lang="tr-TR" dirty="0"/>
              <a:t>:</a:t>
            </a:r>
          </a:p>
          <a:p>
            <a:pPr marL="0" indent="0">
              <a:buNone/>
            </a:pPr>
            <a:r>
              <a:rPr lang="tr-TR" dirty="0" smtClean="0"/>
              <a:t>4</a:t>
            </a:r>
            <a:r>
              <a:rPr lang="tr-TR" dirty="0"/>
              <a:t>. </a:t>
            </a:r>
            <a:r>
              <a:rPr lang="tr-TR" dirty="0" err="1"/>
              <a:t>Results</a:t>
            </a:r>
            <a:r>
              <a:rPr lang="tr-TR" dirty="0"/>
              <a:t> </a:t>
            </a:r>
            <a:r>
              <a:rPr lang="tr-TR" dirty="0" err="1"/>
              <a:t>section</a:t>
            </a:r>
            <a:r>
              <a:rPr lang="tr-TR" dirty="0"/>
              <a:t>:</a:t>
            </a:r>
          </a:p>
          <a:p>
            <a:pPr marL="0" indent="0">
              <a:buNone/>
            </a:pPr>
            <a:r>
              <a:rPr lang="tr-TR" dirty="0" smtClean="0"/>
              <a:t>5</a:t>
            </a:r>
            <a:r>
              <a:rPr lang="tr-TR" dirty="0"/>
              <a:t>. </a:t>
            </a:r>
            <a:r>
              <a:rPr lang="tr-TR" dirty="0" err="1"/>
              <a:t>Discussion</a:t>
            </a:r>
            <a:r>
              <a:rPr lang="tr-TR" dirty="0"/>
              <a:t> </a:t>
            </a:r>
            <a:r>
              <a:rPr lang="tr-TR" dirty="0" err="1"/>
              <a:t>section</a:t>
            </a:r>
            <a:r>
              <a:rPr lang="tr-TR" dirty="0"/>
              <a:t>:</a:t>
            </a:r>
          </a:p>
          <a:p>
            <a:pPr marL="0" indent="0">
              <a:buNone/>
            </a:pPr>
            <a:r>
              <a:rPr lang="tr-TR" dirty="0" smtClean="0"/>
              <a:t>6</a:t>
            </a:r>
            <a:r>
              <a:rPr lang="tr-TR" dirty="0"/>
              <a:t>. </a:t>
            </a:r>
            <a:r>
              <a:rPr lang="tr-TR" dirty="0" err="1"/>
              <a:t>Conclusion</a:t>
            </a:r>
            <a:r>
              <a:rPr lang="tr-TR" dirty="0"/>
              <a:t> </a:t>
            </a:r>
            <a:r>
              <a:rPr lang="tr-TR" dirty="0" err="1"/>
              <a:t>section</a:t>
            </a:r>
            <a:r>
              <a:rPr lang="tr-TR" dirty="0" smtClean="0"/>
              <a:t>: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19880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Introduction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tr-TR" b="1" dirty="0"/>
              <a:t>1.1 </a:t>
            </a:r>
            <a:r>
              <a:rPr lang="tr-TR" b="1" dirty="0" err="1"/>
              <a:t>Scenario</a:t>
            </a:r>
            <a:r>
              <a:rPr lang="tr-TR" b="1" dirty="0"/>
              <a:t> </a:t>
            </a:r>
            <a:r>
              <a:rPr lang="tr-TR" b="1" dirty="0" err="1"/>
              <a:t>and</a:t>
            </a:r>
            <a:r>
              <a:rPr lang="tr-TR" b="1" dirty="0"/>
              <a:t> Background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I am currently living in </a:t>
            </a:r>
            <a:r>
              <a:rPr lang="tr-TR" dirty="0" err="1" smtClean="0"/>
              <a:t>Istanbul</a:t>
            </a:r>
            <a:r>
              <a:rPr lang="en-US" dirty="0" smtClean="0"/>
              <a:t>. </a:t>
            </a:r>
            <a:r>
              <a:rPr lang="en-US" dirty="0"/>
              <a:t>I also enjoy great venues and attractions, such as </a:t>
            </a:r>
            <a:r>
              <a:rPr lang="en-US" dirty="0" smtClean="0"/>
              <a:t>international</a:t>
            </a:r>
            <a:r>
              <a:rPr lang="tr-TR" dirty="0" smtClean="0"/>
              <a:t> </a:t>
            </a:r>
            <a:r>
              <a:rPr lang="en-US" dirty="0" smtClean="0"/>
              <a:t>cuisine</a:t>
            </a:r>
            <a:r>
              <a:rPr lang="en-US" dirty="0"/>
              <a:t>, entertainment and shopping. I have an offer to move to work to </a:t>
            </a:r>
            <a:r>
              <a:rPr lang="tr-TR" dirty="0" err="1" smtClean="0"/>
              <a:t>Brooklyn</a:t>
            </a:r>
            <a:r>
              <a:rPr lang="en-US" dirty="0" smtClean="0"/>
              <a:t> </a:t>
            </a:r>
            <a:r>
              <a:rPr lang="en-US" dirty="0"/>
              <a:t>NY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and I would like to move if I can find a place to live similar with similar venues.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1.2 Problem to be resolved: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How to find an apartment in </a:t>
            </a:r>
            <a:r>
              <a:rPr lang="tr-TR" dirty="0" err="1" smtClean="0"/>
              <a:t>Brooklyn</a:t>
            </a:r>
            <a:r>
              <a:rPr lang="en-US" dirty="0" smtClean="0"/>
              <a:t> </a:t>
            </a:r>
            <a:r>
              <a:rPr lang="en-US" dirty="0"/>
              <a:t>with the following conditions: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• Apartment with min 2 bedrooms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• Monthly rent not to exceed </a:t>
            </a:r>
            <a:r>
              <a:rPr lang="en-US" dirty="0" smtClean="0"/>
              <a:t>US$</a:t>
            </a:r>
            <a:r>
              <a:rPr lang="tr-TR" dirty="0" smtClean="0"/>
              <a:t>5</a:t>
            </a:r>
            <a:r>
              <a:rPr lang="en-US" dirty="0" smtClean="0"/>
              <a:t>000/month</a:t>
            </a:r>
            <a:endParaRPr lang="en-US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• Located within walking distance (&lt;=1.0 mile, </a:t>
            </a:r>
            <a:r>
              <a:rPr lang="en-US" dirty="0" smtClean="0"/>
              <a:t>1.</a:t>
            </a:r>
            <a:r>
              <a:rPr lang="tr-TR" dirty="0" smtClean="0"/>
              <a:t>5</a:t>
            </a:r>
            <a:r>
              <a:rPr lang="en-US" dirty="0" smtClean="0"/>
              <a:t> </a:t>
            </a:r>
            <a:r>
              <a:rPr lang="en-US" dirty="0"/>
              <a:t>km) from a subway metro station </a:t>
            </a:r>
            <a:r>
              <a:rPr lang="en-US" dirty="0" smtClean="0"/>
              <a:t>in</a:t>
            </a:r>
            <a:r>
              <a:rPr lang="tr-TR" dirty="0" smtClean="0"/>
              <a:t> </a:t>
            </a:r>
            <a:r>
              <a:rPr lang="tr-TR" dirty="0" err="1" smtClean="0"/>
              <a:t>Brooklyn</a:t>
            </a:r>
            <a:endParaRPr lang="tr-TR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• Venues and amenities as in my current residence.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tr-TR" b="1" dirty="0"/>
              <a:t>1.3 </a:t>
            </a:r>
            <a:r>
              <a:rPr lang="tr-TR" b="1" dirty="0" err="1"/>
              <a:t>Interested</a:t>
            </a:r>
            <a:r>
              <a:rPr lang="tr-TR" b="1" dirty="0"/>
              <a:t> </a:t>
            </a:r>
            <a:r>
              <a:rPr lang="tr-TR" b="1" dirty="0" err="1"/>
              <a:t>Audience</a:t>
            </a:r>
            <a:endParaRPr lang="tr-TR" b="1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I believe the methodology, tools and strategy used in this project is relevant for a </a:t>
            </a:r>
            <a:r>
              <a:rPr lang="en-US" dirty="0" smtClean="0"/>
              <a:t>person</a:t>
            </a:r>
            <a:r>
              <a:rPr lang="tr-TR" dirty="0" smtClean="0"/>
              <a:t> </a:t>
            </a:r>
            <a:r>
              <a:rPr lang="en-US" dirty="0" smtClean="0"/>
              <a:t>or </a:t>
            </a:r>
            <a:r>
              <a:rPr lang="en-US" dirty="0"/>
              <a:t>entity considering moving to a major </a:t>
            </a:r>
            <a:r>
              <a:rPr lang="en-US" dirty="0" smtClean="0"/>
              <a:t>city</a:t>
            </a:r>
            <a:r>
              <a:rPr lang="tr-TR" dirty="0" smtClean="0"/>
              <a:t> </a:t>
            </a:r>
            <a:r>
              <a:rPr lang="en-US" dirty="0" smtClean="0"/>
              <a:t>in </a:t>
            </a:r>
            <a:r>
              <a:rPr lang="en-US" dirty="0"/>
              <a:t>US, Europe or Asia. Europe, US or </a:t>
            </a:r>
            <a:r>
              <a:rPr lang="en-US" dirty="0" smtClean="0"/>
              <a:t>Asia,</a:t>
            </a:r>
            <a:r>
              <a:rPr lang="tr-TR" dirty="0" smtClean="0"/>
              <a:t> </a:t>
            </a:r>
            <a:r>
              <a:rPr lang="en-US" dirty="0" smtClean="0"/>
              <a:t>Likewise</a:t>
            </a:r>
            <a:r>
              <a:rPr lang="en-US" dirty="0"/>
              <a:t>, it can be helpful approach to explore the opening of a new business. The </a:t>
            </a:r>
            <a:r>
              <a:rPr lang="en-US" dirty="0" smtClean="0"/>
              <a:t>use</a:t>
            </a:r>
            <a:r>
              <a:rPr lang="tr-TR" dirty="0" smtClean="0"/>
              <a:t> </a:t>
            </a:r>
            <a:r>
              <a:rPr lang="en-US" dirty="0" smtClean="0"/>
              <a:t>of </a:t>
            </a:r>
            <a:r>
              <a:rPr lang="en-US" dirty="0" err="1"/>
              <a:t>FourSquare</a:t>
            </a:r>
            <a:r>
              <a:rPr lang="en-US" dirty="0"/>
              <a:t> data and mapping techniques combined with data analysis will </a:t>
            </a:r>
            <a:r>
              <a:rPr lang="en-US" dirty="0" smtClean="0"/>
              <a:t>help</a:t>
            </a:r>
            <a:r>
              <a:rPr lang="tr-TR" dirty="0" smtClean="0"/>
              <a:t> </a:t>
            </a:r>
            <a:r>
              <a:rPr lang="en-US" dirty="0" smtClean="0"/>
              <a:t>resolve </a:t>
            </a:r>
            <a:r>
              <a:rPr lang="en-US" dirty="0"/>
              <a:t>the key questions arisen. Lastly, this project is a good practical case for a </a:t>
            </a:r>
            <a:r>
              <a:rPr lang="en-US" dirty="0" smtClean="0"/>
              <a:t>person</a:t>
            </a:r>
            <a:r>
              <a:rPr lang="tr-TR" dirty="0" smtClean="0"/>
              <a:t> </a:t>
            </a:r>
            <a:r>
              <a:rPr lang="tr-TR" dirty="0" err="1" smtClean="0"/>
              <a:t>developing</a:t>
            </a:r>
            <a:r>
              <a:rPr lang="tr-TR" dirty="0" smtClean="0"/>
              <a:t> </a:t>
            </a:r>
            <a:r>
              <a:rPr lang="tr-TR" dirty="0"/>
              <a:t>Data </a:t>
            </a:r>
            <a:r>
              <a:rPr lang="tr-TR" dirty="0" err="1"/>
              <a:t>Science</a:t>
            </a:r>
            <a:r>
              <a:rPr lang="tr-TR" dirty="0"/>
              <a:t> </a:t>
            </a:r>
            <a:r>
              <a:rPr lang="tr-TR" dirty="0" err="1"/>
              <a:t>skills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3621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Section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tr-TR" b="1" dirty="0"/>
              <a:t>2.1 Data </a:t>
            </a:r>
            <a:r>
              <a:rPr lang="tr-TR" b="1" dirty="0" err="1"/>
              <a:t>Requirements</a:t>
            </a:r>
            <a:endParaRPr lang="tr-TR" b="1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- </a:t>
            </a:r>
            <a:r>
              <a:rPr lang="en-US" dirty="0" err="1"/>
              <a:t>Geodata</a:t>
            </a:r>
            <a:r>
              <a:rPr lang="en-US" dirty="0"/>
              <a:t> for current residence in </a:t>
            </a:r>
            <a:r>
              <a:rPr lang="tr-TR" dirty="0" err="1" smtClean="0"/>
              <a:t>Istanbul</a:t>
            </a:r>
            <a:r>
              <a:rPr lang="en-US" dirty="0" smtClean="0"/>
              <a:t> </a:t>
            </a:r>
            <a:r>
              <a:rPr lang="en-US" dirty="0"/>
              <a:t>with venues established using Foursquare.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 smtClean="0"/>
              <a:t>- List </a:t>
            </a:r>
            <a:r>
              <a:rPr lang="en-US" dirty="0"/>
              <a:t>of </a:t>
            </a:r>
            <a:r>
              <a:rPr lang="tr-TR" dirty="0" err="1" smtClean="0"/>
              <a:t>Brooklyn</a:t>
            </a:r>
            <a:r>
              <a:rPr lang="en-US" dirty="0" smtClean="0"/>
              <a:t> (</a:t>
            </a:r>
            <a:r>
              <a:rPr lang="tr-TR" dirty="0" smtClean="0"/>
              <a:t>BR</a:t>
            </a:r>
            <a:r>
              <a:rPr lang="en-US" dirty="0" smtClean="0"/>
              <a:t>) </a:t>
            </a:r>
            <a:r>
              <a:rPr lang="en-US" dirty="0"/>
              <a:t>neighborhoods with clustered venues established via Foursquare (as in </a:t>
            </a:r>
            <a:r>
              <a:rPr lang="en-US" dirty="0" smtClean="0"/>
              <a:t>Course</a:t>
            </a:r>
            <a:r>
              <a:rPr lang="tr-TR" dirty="0" smtClean="0"/>
              <a:t> </a:t>
            </a:r>
            <a:r>
              <a:rPr lang="tr-TR" dirty="0" err="1" smtClean="0"/>
              <a:t>Lab</a:t>
            </a:r>
            <a:r>
              <a:rPr lang="tr-TR" dirty="0" smtClean="0"/>
              <a:t>). https://en.wikipedia.org/wiki/List_of_New_York_City_Subway_stations_in_Brooklyn</a:t>
            </a:r>
            <a:endParaRPr lang="tr-TR" dirty="0"/>
          </a:p>
          <a:p>
            <a:pPr marL="0" indent="0">
              <a:lnSpc>
                <a:spcPct val="120000"/>
              </a:lnSpc>
              <a:buNone/>
            </a:pPr>
            <a:r>
              <a:rPr lang="en-US" dirty="0" smtClean="0"/>
              <a:t>- </a:t>
            </a:r>
            <a:r>
              <a:rPr lang="en-US" dirty="0"/>
              <a:t>List of apartments for rent in Manhattan area with information on neighborhood location, </a:t>
            </a:r>
            <a:r>
              <a:rPr lang="en-US" dirty="0" smtClean="0"/>
              <a:t>address,</a:t>
            </a:r>
            <a:r>
              <a:rPr lang="tr-TR" dirty="0" smtClean="0"/>
              <a:t> </a:t>
            </a:r>
            <a:r>
              <a:rPr lang="en-US" dirty="0" smtClean="0"/>
              <a:t>number </a:t>
            </a:r>
            <a:r>
              <a:rPr lang="en-US" dirty="0"/>
              <a:t>of beds, area </a:t>
            </a:r>
            <a:r>
              <a:rPr lang="en-US" dirty="0" smtClean="0"/>
              <a:t>size,</a:t>
            </a:r>
            <a:r>
              <a:rPr lang="tr-TR" dirty="0" smtClean="0"/>
              <a:t> </a:t>
            </a:r>
            <a:r>
              <a:rPr lang="en-US" dirty="0" smtClean="0"/>
              <a:t>monthly </a:t>
            </a:r>
            <a:r>
              <a:rPr lang="en-US" dirty="0"/>
              <a:t>rent price and complemented with geo data via </a:t>
            </a:r>
            <a:r>
              <a:rPr lang="en-US" dirty="0" err="1"/>
              <a:t>Nominatim</a:t>
            </a:r>
            <a:r>
              <a:rPr lang="en-US" dirty="0"/>
              <a:t>. </a:t>
            </a:r>
            <a:r>
              <a:rPr lang="en-US" dirty="0" smtClean="0">
                <a:hlinkClick r:id="rId2"/>
              </a:rPr>
              <a:t>https://www.realtor.com/apartments/Brooklyn_NY</a:t>
            </a:r>
            <a:endParaRPr lang="tr-TR" dirty="0" smtClean="0"/>
          </a:p>
          <a:p>
            <a:pPr marL="0" indent="0">
              <a:lnSpc>
                <a:spcPct val="120000"/>
              </a:lnSpc>
              <a:buNone/>
            </a:pPr>
            <a:r>
              <a:rPr lang="en-US" b="1" dirty="0" smtClean="0"/>
              <a:t>2.2 </a:t>
            </a:r>
            <a:r>
              <a:rPr lang="en-US" b="1" dirty="0"/>
              <a:t>Data Sources, Data Processing and Tools used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- </a:t>
            </a:r>
            <a:r>
              <a:rPr lang="tr-TR" dirty="0" err="1" smtClean="0"/>
              <a:t>Istanbul</a:t>
            </a:r>
            <a:r>
              <a:rPr lang="en-US" dirty="0" smtClean="0"/>
              <a:t> </a:t>
            </a:r>
            <a:r>
              <a:rPr lang="en-US" dirty="0"/>
              <a:t>data and map is to be created with use of </a:t>
            </a:r>
            <a:r>
              <a:rPr lang="en-US" dirty="0" err="1" smtClean="0"/>
              <a:t>Nominatim</a:t>
            </a:r>
            <a:r>
              <a:rPr lang="en-US" dirty="0" smtClean="0"/>
              <a:t>, </a:t>
            </a:r>
            <a:r>
              <a:rPr lang="en-US" dirty="0"/>
              <a:t>Foursquare and Folium mapping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- </a:t>
            </a:r>
            <a:r>
              <a:rPr lang="tr-TR" dirty="0" err="1" smtClean="0"/>
              <a:t>Brooklyn</a:t>
            </a:r>
            <a:r>
              <a:rPr lang="en-US" dirty="0" smtClean="0"/>
              <a:t> </a:t>
            </a:r>
            <a:r>
              <a:rPr lang="en-US" dirty="0"/>
              <a:t>neighborhoods were obtained from Wikipedia and organized by Neighborhoods with </a:t>
            </a:r>
            <a:r>
              <a:rPr lang="en-US" dirty="0" err="1" smtClean="0"/>
              <a:t>geodata</a:t>
            </a:r>
            <a:r>
              <a:rPr lang="tr-TR" dirty="0" smtClean="0"/>
              <a:t> </a:t>
            </a:r>
            <a:r>
              <a:rPr lang="en-US" dirty="0" smtClean="0"/>
              <a:t>via </a:t>
            </a:r>
            <a:r>
              <a:rPr lang="en-US" dirty="0" err="1"/>
              <a:t>Nominatim</a:t>
            </a:r>
            <a:r>
              <a:rPr lang="en-US" dirty="0"/>
              <a:t> for mapping with Folium.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- List of Subway stations was obtained via Wikipedia, NY Transit web site and Google map,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- List of apartments for rent was consolidated from web-scraping real estate sites for </a:t>
            </a:r>
            <a:r>
              <a:rPr lang="tr-TR" dirty="0" smtClean="0"/>
              <a:t>BR</a:t>
            </a:r>
            <a:r>
              <a:rPr lang="en-US" dirty="0" smtClean="0"/>
              <a:t>. </a:t>
            </a:r>
            <a:r>
              <a:rPr lang="en-US" dirty="0"/>
              <a:t>The </a:t>
            </a:r>
            <a:r>
              <a:rPr lang="en-US" dirty="0" smtClean="0"/>
              <a:t>geolocation</a:t>
            </a:r>
            <a:r>
              <a:rPr lang="tr-TR" dirty="0" smtClean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lat,long</a:t>
            </a:r>
            <a:r>
              <a:rPr lang="en-US" dirty="0"/>
              <a:t>) data was found with algorithm coding and using </a:t>
            </a:r>
            <a:r>
              <a:rPr lang="en-US" dirty="0" err="1"/>
              <a:t>Nominatim</a:t>
            </a:r>
            <a:r>
              <a:rPr lang="en-US" dirty="0"/>
              <a:t>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- Folium map was the basis of mapping with various features to consolidate all data in ONE map </a:t>
            </a:r>
            <a:r>
              <a:rPr lang="en-US" dirty="0" smtClean="0"/>
              <a:t>where</a:t>
            </a:r>
            <a:r>
              <a:rPr lang="tr-TR" dirty="0" smtClean="0"/>
              <a:t> </a:t>
            </a:r>
            <a:r>
              <a:rPr lang="en-US" dirty="0" smtClean="0"/>
              <a:t>one </a:t>
            </a:r>
            <a:r>
              <a:rPr lang="en-US" dirty="0"/>
              <a:t>can visualize all details needed to make a selection of apartment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29158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Methodology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The Strategy to find the answer: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The strategy is based on mapping the described </a:t>
            </a:r>
            <a:r>
              <a:rPr lang="en-US" sz="1600" dirty="0" smtClean="0"/>
              <a:t>data</a:t>
            </a:r>
            <a:r>
              <a:rPr lang="tr-TR" sz="1600" dirty="0" smtClean="0"/>
              <a:t>, i</a:t>
            </a:r>
            <a:r>
              <a:rPr lang="en-US" sz="1600" dirty="0" smtClean="0"/>
              <a:t>n </a:t>
            </a:r>
            <a:r>
              <a:rPr lang="en-US" sz="1600" dirty="0"/>
              <a:t>order </a:t>
            </a:r>
            <a:r>
              <a:rPr lang="en-US" sz="1600" dirty="0" smtClean="0"/>
              <a:t>to</a:t>
            </a:r>
            <a:r>
              <a:rPr lang="tr-TR" sz="1600" dirty="0" smtClean="0"/>
              <a:t> </a:t>
            </a:r>
            <a:r>
              <a:rPr lang="en-US" sz="1600" dirty="0" smtClean="0"/>
              <a:t>facilitate </a:t>
            </a:r>
            <a:r>
              <a:rPr lang="en-US" sz="1600" dirty="0"/>
              <a:t>the choice of at least two candidate places for rent. The information will </a:t>
            </a:r>
            <a:r>
              <a:rPr lang="en-US" sz="1600" dirty="0" smtClean="0"/>
              <a:t>be</a:t>
            </a:r>
            <a:r>
              <a:rPr lang="tr-TR" sz="1600" dirty="0" smtClean="0"/>
              <a:t> </a:t>
            </a:r>
            <a:r>
              <a:rPr lang="en-US" sz="1600" dirty="0" smtClean="0"/>
              <a:t>consolidated </a:t>
            </a:r>
            <a:r>
              <a:rPr lang="en-US" sz="1600" dirty="0"/>
              <a:t>in ONE MAP where one can see the details of the apartment, the </a:t>
            </a:r>
            <a:r>
              <a:rPr lang="en-US" sz="1600" dirty="0" smtClean="0"/>
              <a:t>cluster</a:t>
            </a:r>
            <a:r>
              <a:rPr lang="tr-TR" sz="1600" dirty="0" smtClean="0"/>
              <a:t> </a:t>
            </a:r>
            <a:r>
              <a:rPr lang="en-US" sz="1600" dirty="0" smtClean="0"/>
              <a:t>of </a:t>
            </a:r>
            <a:r>
              <a:rPr lang="en-US" sz="1600" dirty="0"/>
              <a:t>venues in the neighborhood and the relative location from a subway station </a:t>
            </a:r>
            <a:r>
              <a:rPr lang="en-US" sz="1600" dirty="0" smtClean="0"/>
              <a:t>and</a:t>
            </a:r>
            <a:r>
              <a:rPr lang="tr-TR" sz="1600" dirty="0" smtClean="0"/>
              <a:t> </a:t>
            </a:r>
            <a:r>
              <a:rPr lang="en-US" sz="1600" dirty="0" smtClean="0"/>
              <a:t>from </a:t>
            </a:r>
            <a:r>
              <a:rPr lang="en-US" sz="1600" dirty="0"/>
              <a:t>work place. A measurement tool icon will also be provided. The popups on </a:t>
            </a:r>
            <a:r>
              <a:rPr lang="en-US" sz="1600" dirty="0" smtClean="0"/>
              <a:t>the</a:t>
            </a:r>
            <a:r>
              <a:rPr lang="tr-TR" sz="1600" dirty="0" smtClean="0"/>
              <a:t> </a:t>
            </a:r>
            <a:r>
              <a:rPr lang="en-US" sz="1600" dirty="0" smtClean="0"/>
              <a:t>map </a:t>
            </a:r>
            <a:r>
              <a:rPr lang="en-US" sz="1600" dirty="0"/>
              <a:t>items will display rent price, location </a:t>
            </a:r>
            <a:r>
              <a:rPr lang="en-US" sz="1600" dirty="0" smtClean="0"/>
              <a:t>and</a:t>
            </a:r>
            <a:r>
              <a:rPr lang="tr-TR" sz="1600" dirty="0" smtClean="0"/>
              <a:t> </a:t>
            </a:r>
            <a:r>
              <a:rPr lang="en-US" sz="1600" dirty="0" smtClean="0"/>
              <a:t>cluster </a:t>
            </a:r>
            <a:r>
              <a:rPr lang="en-US" sz="1600" dirty="0"/>
              <a:t>of venues applicable.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tr-TR" sz="1600" dirty="0" err="1"/>
              <a:t>The</a:t>
            </a:r>
            <a:r>
              <a:rPr lang="tr-TR" sz="1600" dirty="0"/>
              <a:t> Tools: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Web-scraping of sites is used to consolidate data-frame information which </a:t>
            </a:r>
            <a:r>
              <a:rPr lang="en-US" sz="1600" dirty="0" smtClean="0"/>
              <a:t>was</a:t>
            </a:r>
            <a:r>
              <a:rPr lang="tr-TR" sz="1600" dirty="0" smtClean="0"/>
              <a:t> </a:t>
            </a:r>
            <a:r>
              <a:rPr lang="en-US" sz="1600" dirty="0" smtClean="0"/>
              <a:t>saved </a:t>
            </a:r>
            <a:r>
              <a:rPr lang="en-US" sz="1600" dirty="0"/>
              <a:t>as csv files for convenience and to simply the report. </a:t>
            </a:r>
            <a:r>
              <a:rPr lang="en-US" sz="1600" dirty="0" err="1"/>
              <a:t>Geodata</a:t>
            </a:r>
            <a:r>
              <a:rPr lang="en-US" sz="1600" dirty="0"/>
              <a:t> was </a:t>
            </a:r>
            <a:r>
              <a:rPr lang="en-US" sz="1600" dirty="0" smtClean="0"/>
              <a:t>obtained</a:t>
            </a:r>
            <a:r>
              <a:rPr lang="tr-TR" sz="1600" dirty="0" smtClean="0"/>
              <a:t> </a:t>
            </a:r>
            <a:r>
              <a:rPr lang="en-US" sz="1600" dirty="0" smtClean="0"/>
              <a:t>by </a:t>
            </a:r>
            <a:r>
              <a:rPr lang="en-US" sz="1600" dirty="0"/>
              <a:t>coding a program to use </a:t>
            </a:r>
            <a:r>
              <a:rPr lang="en-US" sz="1600" dirty="0" err="1"/>
              <a:t>Nominatim</a:t>
            </a:r>
            <a:r>
              <a:rPr lang="en-US" sz="1600" dirty="0"/>
              <a:t> to get latitude and longitude of </a:t>
            </a:r>
            <a:r>
              <a:rPr lang="en-US" sz="1600" dirty="0" smtClean="0"/>
              <a:t>subway</a:t>
            </a:r>
            <a:r>
              <a:rPr lang="tr-TR" sz="1600" dirty="0" smtClean="0"/>
              <a:t> </a:t>
            </a:r>
            <a:r>
              <a:rPr lang="en-US" sz="1600" dirty="0" smtClean="0"/>
              <a:t>stations </a:t>
            </a:r>
            <a:r>
              <a:rPr lang="en-US" sz="1600" dirty="0"/>
              <a:t>and also for each of </a:t>
            </a:r>
            <a:r>
              <a:rPr lang="en-US" sz="1600" dirty="0" smtClean="0"/>
              <a:t>apartments </a:t>
            </a:r>
            <a:r>
              <a:rPr lang="en-US" sz="1600" dirty="0"/>
              <a:t>for rent </a:t>
            </a:r>
            <a:r>
              <a:rPr lang="en-US" sz="1600" dirty="0" smtClean="0"/>
              <a:t>listed.</a:t>
            </a:r>
            <a:endParaRPr lang="tr-TR" sz="1600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 err="1" smtClean="0"/>
              <a:t>Geopy_distance</a:t>
            </a:r>
            <a:r>
              <a:rPr lang="en-US" sz="1600" dirty="0" smtClean="0"/>
              <a:t> </a:t>
            </a:r>
            <a:r>
              <a:rPr lang="en-US" sz="1600" dirty="0"/>
              <a:t>and </a:t>
            </a:r>
            <a:r>
              <a:rPr lang="en-US" sz="1600" dirty="0" err="1"/>
              <a:t>Nominatim</a:t>
            </a:r>
            <a:r>
              <a:rPr lang="en-US" sz="1600" dirty="0"/>
              <a:t> were used to establish relative distances. </a:t>
            </a:r>
            <a:r>
              <a:rPr lang="en-US" sz="1600" dirty="0" err="1" smtClean="0"/>
              <a:t>Seaborn</a:t>
            </a:r>
            <a:r>
              <a:rPr lang="tr-TR" sz="1600" dirty="0" smtClean="0"/>
              <a:t> </a:t>
            </a:r>
            <a:r>
              <a:rPr lang="en-US" sz="1600" dirty="0" smtClean="0"/>
              <a:t>graphic </a:t>
            </a:r>
            <a:r>
              <a:rPr lang="en-US" sz="1600" dirty="0"/>
              <a:t>was used for general statistics on </a:t>
            </a:r>
            <a:r>
              <a:rPr lang="en-US" sz="1600" dirty="0" smtClean="0"/>
              <a:t>rental</a:t>
            </a:r>
            <a:r>
              <a:rPr lang="tr-TR" sz="1600" dirty="0" smtClean="0"/>
              <a:t> </a:t>
            </a:r>
            <a:r>
              <a:rPr lang="en-US" sz="1600" dirty="0" smtClean="0"/>
              <a:t>data.</a:t>
            </a:r>
            <a:r>
              <a:rPr lang="tr-TR" sz="1600" dirty="0" smtClean="0"/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 smtClean="0"/>
              <a:t>Maps </a:t>
            </a:r>
            <a:r>
              <a:rPr lang="en-US" sz="1600" dirty="0"/>
              <a:t>with popups labels allow quick identification of location, price and feature, </a:t>
            </a:r>
            <a:r>
              <a:rPr lang="en-US" sz="1600" dirty="0" smtClean="0"/>
              <a:t>thus</a:t>
            </a:r>
            <a:r>
              <a:rPr lang="tr-TR" sz="1600" dirty="0" smtClean="0"/>
              <a:t> </a:t>
            </a:r>
            <a:r>
              <a:rPr lang="en-US" sz="1600" dirty="0" smtClean="0"/>
              <a:t>making </a:t>
            </a:r>
            <a:r>
              <a:rPr lang="en-US" sz="1600" dirty="0"/>
              <a:t>the selection very easy</a:t>
            </a:r>
            <a:endParaRPr lang="tr-TR" sz="1600" dirty="0"/>
          </a:p>
        </p:txBody>
      </p:sp>
    </p:spTree>
    <p:extLst>
      <p:ext uri="{BB962C8B-B14F-4D97-AF65-F5344CB8AC3E}">
        <p14:creationId xmlns:p14="http://schemas.microsoft.com/office/powerpoint/2010/main" val="1196190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Execution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 smtClean="0"/>
              <a:t>Results</a:t>
            </a:r>
            <a:r>
              <a:rPr lang="tr-TR" dirty="0" smtClean="0"/>
              <a:t/>
            </a:r>
            <a:br>
              <a:rPr lang="tr-TR" dirty="0" smtClean="0"/>
            </a:br>
            <a:r>
              <a:rPr lang="en-US" sz="3200" dirty="0" smtClean="0"/>
              <a:t>Current </a:t>
            </a:r>
            <a:r>
              <a:rPr lang="en-US" sz="3200" dirty="0"/>
              <a:t>residence Neighborhood in </a:t>
            </a:r>
            <a:r>
              <a:rPr lang="tr-TR" sz="3200" dirty="0" err="1" smtClean="0"/>
              <a:t>Istanbul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3873" y="1825625"/>
            <a:ext cx="91042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10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Venues</a:t>
            </a:r>
            <a:r>
              <a:rPr lang="tr-TR" dirty="0"/>
              <a:t> </a:t>
            </a:r>
            <a:r>
              <a:rPr lang="tr-TR" dirty="0" err="1"/>
              <a:t>around</a:t>
            </a:r>
            <a:r>
              <a:rPr lang="tr-TR" dirty="0"/>
              <a:t> </a:t>
            </a:r>
            <a:r>
              <a:rPr lang="tr-TR" dirty="0" err="1" smtClean="0"/>
              <a:t>Neighborhood</a:t>
            </a:r>
            <a:endParaRPr lang="tr-TR" dirty="0"/>
          </a:p>
        </p:txBody>
      </p:sp>
      <p:graphicFrame>
        <p:nvGraphicFramePr>
          <p:cNvPr id="4" name="Tablo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329313"/>
              </p:ext>
            </p:extLst>
          </p:nvPr>
        </p:nvGraphicFramePr>
        <p:xfrm>
          <a:off x="838200" y="1690688"/>
          <a:ext cx="8935785" cy="4351338"/>
        </p:xfrm>
        <a:graphic>
          <a:graphicData uri="http://schemas.openxmlformats.org/drawingml/2006/table">
            <a:tbl>
              <a:tblPr/>
              <a:tblGrid>
                <a:gridCol w="1787157">
                  <a:extLst>
                    <a:ext uri="{9D8B030D-6E8A-4147-A177-3AD203B41FA5}">
                      <a16:colId xmlns:a16="http://schemas.microsoft.com/office/drawing/2014/main" val="2468758451"/>
                    </a:ext>
                  </a:extLst>
                </a:gridCol>
                <a:gridCol w="1787157">
                  <a:extLst>
                    <a:ext uri="{9D8B030D-6E8A-4147-A177-3AD203B41FA5}">
                      <a16:colId xmlns:a16="http://schemas.microsoft.com/office/drawing/2014/main" val="338991020"/>
                    </a:ext>
                  </a:extLst>
                </a:gridCol>
                <a:gridCol w="1787157">
                  <a:extLst>
                    <a:ext uri="{9D8B030D-6E8A-4147-A177-3AD203B41FA5}">
                      <a16:colId xmlns:a16="http://schemas.microsoft.com/office/drawing/2014/main" val="2908067503"/>
                    </a:ext>
                  </a:extLst>
                </a:gridCol>
                <a:gridCol w="1787157">
                  <a:extLst>
                    <a:ext uri="{9D8B030D-6E8A-4147-A177-3AD203B41FA5}">
                      <a16:colId xmlns:a16="http://schemas.microsoft.com/office/drawing/2014/main" val="2676006859"/>
                    </a:ext>
                  </a:extLst>
                </a:gridCol>
                <a:gridCol w="1787157">
                  <a:extLst>
                    <a:ext uri="{9D8B030D-6E8A-4147-A177-3AD203B41FA5}">
                      <a16:colId xmlns:a16="http://schemas.microsoft.com/office/drawing/2014/main" val="1609337278"/>
                    </a:ext>
                  </a:extLst>
                </a:gridCol>
              </a:tblGrid>
              <a:tr h="310810">
                <a:tc>
                  <a:txBody>
                    <a:bodyPr/>
                    <a:lstStyle/>
                    <a:p>
                      <a:pPr algn="r" fontAlgn="ctr"/>
                      <a:endParaRPr lang="tr-TR" sz="1500" b="1">
                        <a:effectLst/>
                      </a:endParaRP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name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categories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lat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lng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6401981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0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Cebecizade Türk Kahvesi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Café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40.955631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29.097338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7311340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Dondurmacı Yaşar Usta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Ice Cream Shop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40.957193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29.097021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54819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2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Beşa Cafe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Café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40.957551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29.097264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6031402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3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Çaykur Çaykolik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Tea Room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40.954341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29.094894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9740927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4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Studyo pilates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Athletics &amp; Sports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40.958013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29.096092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49943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5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Bakıroğlu Gurme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Breakfast Spot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40.957768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29.097471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6951753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6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Tarihi Şen Lokanta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Turkish Home Cooking Restaurant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40.954965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29.094332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9968143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7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Bostancı Balık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Seafood Restaurant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40.954465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29.095689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511039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8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Ekler İstanbul Bostancı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Dessert Shop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40.957705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29.096905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8130325"/>
                  </a:ext>
                </a:extLst>
              </a:tr>
              <a:tr h="310810"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b="1">
                          <a:effectLst/>
                        </a:rPr>
                        <a:t>9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1A Meyhanesi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Bar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>
                          <a:effectLst/>
                        </a:rPr>
                        <a:t>40.955151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tr-TR" sz="1500" dirty="0">
                          <a:effectLst/>
                        </a:rPr>
                        <a:t>29.094691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66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9267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3600" dirty="0" err="1" smtClean="0"/>
              <a:t>Brooklyn</a:t>
            </a:r>
            <a:r>
              <a:rPr lang="tr-TR" sz="3600" dirty="0" smtClean="0"/>
              <a:t> </a:t>
            </a:r>
            <a:r>
              <a:rPr lang="en-US" sz="3600" dirty="0" smtClean="0"/>
              <a:t>Map </a:t>
            </a:r>
            <a:r>
              <a:rPr lang="en-US" sz="3600" dirty="0"/>
              <a:t>- Neighborhoods and Cluster of Venues</a:t>
            </a:r>
            <a:endParaRPr lang="tr-TR" sz="36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8024" y="1825625"/>
            <a:ext cx="749595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830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GeoData</a:t>
            </a:r>
            <a:r>
              <a:rPr lang="tr-TR" dirty="0"/>
              <a:t> </a:t>
            </a:r>
            <a:r>
              <a:rPr lang="tr-TR" dirty="0" err="1" smtClean="0"/>
              <a:t>Brooklyn</a:t>
            </a:r>
            <a:r>
              <a:rPr lang="tr-TR" dirty="0" smtClean="0"/>
              <a:t> </a:t>
            </a:r>
            <a:r>
              <a:rPr lang="tr-TR" dirty="0" err="1"/>
              <a:t>apts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rent</a:t>
            </a:r>
            <a:endParaRPr lang="tr-TR" dirty="0"/>
          </a:p>
        </p:txBody>
      </p:sp>
      <p:pic>
        <p:nvPicPr>
          <p:cNvPr id="12" name="İçerik Yer Tutucusu 11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0494"/>
          <a:stretch/>
        </p:blipFill>
        <p:spPr>
          <a:xfrm>
            <a:off x="838200" y="2609397"/>
            <a:ext cx="7642331" cy="215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905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1073</Words>
  <Application>Microsoft Office PowerPoint</Application>
  <PresentationFormat>Geniş ekran</PresentationFormat>
  <Paragraphs>119</Paragraphs>
  <Slides>18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Teması</vt:lpstr>
      <vt:lpstr>Coursera Capstone project</vt:lpstr>
      <vt:lpstr>Report Content</vt:lpstr>
      <vt:lpstr>Introduction</vt:lpstr>
      <vt:lpstr>Data Section</vt:lpstr>
      <vt:lpstr>Methodology</vt:lpstr>
      <vt:lpstr>Execution and Results Current residence Neighborhood in Istanbul</vt:lpstr>
      <vt:lpstr>Venues around Neighborhood</vt:lpstr>
      <vt:lpstr>Brooklyn Map - Neighborhoods and Cluster of Venues</vt:lpstr>
      <vt:lpstr>GeoData Brooklyn apts for rent</vt:lpstr>
      <vt:lpstr>Rental Price Statistics BR Apartments Budget US5000/month is around the mean</vt:lpstr>
      <vt:lpstr>BR apartments’ venue clusters</vt:lpstr>
      <vt:lpstr>BR apartments for rent with venue clusters</vt:lpstr>
      <vt:lpstr>Venues of cluster 0</vt:lpstr>
      <vt:lpstr>Brooklyn subway stations geodata</vt:lpstr>
      <vt:lpstr>Apartment Selection</vt:lpstr>
      <vt:lpstr>544 Union in Cluster 0 near future home</vt:lpstr>
      <vt:lpstr>Discussion</vt:lpstr>
      <vt:lpstr>Conclusions</vt:lpstr>
    </vt:vector>
  </TitlesOfParts>
  <Company>Turk Telekom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Coursera Capstone project</dc:title>
  <dc:creator>Rıza Yıldırım</dc:creator>
  <cp:lastModifiedBy>Rıza Yıldırım</cp:lastModifiedBy>
  <cp:revision>12</cp:revision>
  <dcterms:created xsi:type="dcterms:W3CDTF">2020-01-02T04:45:24Z</dcterms:created>
  <dcterms:modified xsi:type="dcterms:W3CDTF">2020-01-05T19:48:49Z</dcterms:modified>
</cp:coreProperties>
</file>

<file path=docProps/thumbnail.jpeg>
</file>